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8B5A7-E5C7-4DBE-A0CE-A217DF0206D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47ADF-17EC-46C3-8423-9F0B74E8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1023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55600" y="1239838"/>
            <a:ext cx="5957888" cy="33528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F3181-E453-4F04-A3C7-6743822A659A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361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defRPr sz="1600">
                <a:solidFill>
                  <a:srgbClr val="002060"/>
                </a:solidFill>
              </a:defRPr>
            </a:lvl1pPr>
            <a:lvl2pPr>
              <a:defRPr sz="1600">
                <a:solidFill>
                  <a:srgbClr val="002060"/>
                </a:solidFill>
              </a:defRPr>
            </a:lvl2pPr>
            <a:lvl3pPr>
              <a:defRPr sz="16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Text Box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CCFF9-E02C-4D8D-A041-AC58F1172305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341553610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04051-D3B2-488A-8360-A608AB4A337A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66382375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 rot="10800000">
            <a:off x="338667" y="1401763"/>
            <a:ext cx="11497733" cy="499745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Text Box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79DF2-2CDF-4A45-A971-92B09E139317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81085716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 algn="ctr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4416425"/>
            <a:ext cx="8534400" cy="122237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Rectangle 8"/>
          <p:cNvSpPr>
            <a:spLocks/>
          </p:cNvSpPr>
          <p:nvPr userDrawn="1"/>
        </p:nvSpPr>
        <p:spPr bwMode="auto">
          <a:xfrm>
            <a:off x="0" y="0"/>
            <a:ext cx="12192000" cy="13144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it-IT" sz="2400" dirty="0">
              <a:solidFill>
                <a:srgbClr val="000000"/>
              </a:solidFill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169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35360" y="1376364"/>
            <a:ext cx="11522208" cy="4932362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fr-FR" dirty="0" err="1"/>
              <a:t>Testo</a:t>
            </a:r>
            <a:r>
              <a:rPr lang="fr-FR" dirty="0"/>
              <a:t> </a:t>
            </a:r>
            <a:r>
              <a:rPr lang="fr-FR" dirty="0" err="1"/>
              <a:t>testo</a:t>
            </a:r>
            <a:endParaRPr lang="fr-FR" dirty="0"/>
          </a:p>
          <a:p>
            <a:pPr lvl="1"/>
            <a:r>
              <a:rPr lang="fr-FR" dirty="0" err="1"/>
              <a:t>Testo</a:t>
            </a:r>
            <a:r>
              <a:rPr lang="fr-FR" dirty="0"/>
              <a:t> </a:t>
            </a:r>
            <a:r>
              <a:rPr lang="fr-FR" dirty="0" err="1"/>
              <a:t>testo</a:t>
            </a:r>
            <a:endParaRPr lang="fr-FR" dirty="0"/>
          </a:p>
          <a:p>
            <a:pPr lvl="2"/>
            <a:r>
              <a:rPr lang="fr-FR" dirty="0" err="1"/>
              <a:t>Testo</a:t>
            </a:r>
            <a:r>
              <a:rPr lang="fr-FR" dirty="0"/>
              <a:t> </a:t>
            </a:r>
            <a:r>
              <a:rPr lang="fr-FR" dirty="0" err="1"/>
              <a:t>testo</a:t>
            </a:r>
            <a:endParaRPr lang="fr-FR" dirty="0"/>
          </a:p>
          <a:p>
            <a:pPr lvl="3"/>
            <a:r>
              <a:rPr lang="fr-FR" dirty="0" err="1"/>
              <a:t>Testo</a:t>
            </a:r>
            <a:r>
              <a:rPr lang="fr-FR" dirty="0"/>
              <a:t> </a:t>
            </a:r>
            <a:r>
              <a:rPr lang="fr-FR" dirty="0" err="1"/>
              <a:t>testo</a:t>
            </a:r>
            <a:endParaRPr lang="fr-FR" dirty="0"/>
          </a:p>
          <a:p>
            <a:pPr lvl="4"/>
            <a:r>
              <a:rPr lang="fr-FR" dirty="0" err="1"/>
              <a:t>Testo</a:t>
            </a:r>
            <a:r>
              <a:rPr lang="fr-FR" dirty="0"/>
              <a:t> </a:t>
            </a:r>
            <a:r>
              <a:rPr lang="fr-FR" dirty="0" err="1"/>
              <a:t>testo</a:t>
            </a:r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405616" y="6377580"/>
            <a:ext cx="480000" cy="19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76C934-4F3A-4763-929E-26C8E8B7448D}" type="slidenum">
              <a:rPr lang="fr-FR">
                <a:solidFill>
                  <a:prstClr val="white"/>
                </a:solidFill>
              </a:rPr>
              <a:pPr>
                <a:defRPr/>
              </a:pPr>
              <a:t>‹N›</a:t>
            </a:fld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2"/>
          </p:nvPr>
        </p:nvSpPr>
        <p:spPr>
          <a:xfrm>
            <a:off x="3829563" y="6525347"/>
            <a:ext cx="4522688" cy="3326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72797E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368040" y="298800"/>
            <a:ext cx="10489528" cy="702000"/>
          </a:xfrm>
        </p:spPr>
        <p:txBody>
          <a:bodyPr anchor="ctr"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7666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endParaRPr lang="it-IT" dirty="0"/>
          </a:p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Text Box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CCFF9-E02C-4D8D-A041-AC58F1172305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33548569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38668" y="1401763"/>
            <a:ext cx="5378553" cy="499745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56411" y="1401763"/>
            <a:ext cx="5479988" cy="499745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Text Box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6D4F5-7536-4094-9BFC-2A9D17F3DD18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53805557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89133" y="1401763"/>
            <a:ext cx="5647267" cy="499745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Text Box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6D4F5-7536-4094-9BFC-2A9D17F3DD18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369315967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38667" y="1401763"/>
            <a:ext cx="5647267" cy="499745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Text Box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6D4F5-7536-4094-9BFC-2A9D17F3DD18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295011858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95360" y="126266"/>
            <a:ext cx="10492736" cy="724038"/>
          </a:xfrm>
        </p:spPr>
        <p:txBody>
          <a:bodyPr/>
          <a:lstStyle>
            <a:lvl1pPr>
              <a:defRPr sz="2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376491"/>
            <a:ext cx="5386917" cy="639762"/>
          </a:xfrm>
        </p:spPr>
        <p:txBody>
          <a:bodyPr anchor="ctr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016253"/>
            <a:ext cx="5386917" cy="39512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376491"/>
            <a:ext cx="5389033" cy="639762"/>
          </a:xfrm>
        </p:spPr>
        <p:txBody>
          <a:bodyPr anchor="ctr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016253"/>
            <a:ext cx="5389033" cy="39512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Text Box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9AEA-CB76-43D0-9C79-433A0BD7A62F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198308791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95360" y="126266"/>
            <a:ext cx="10492736" cy="724038"/>
          </a:xfrm>
        </p:spPr>
        <p:txBody>
          <a:bodyPr/>
          <a:lstStyle>
            <a:lvl1pPr>
              <a:defRPr sz="2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7928" y="1313433"/>
            <a:ext cx="11400169" cy="492124"/>
          </a:xfrm>
        </p:spPr>
        <p:txBody>
          <a:bodyPr anchor="ctr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87927" y="1925491"/>
            <a:ext cx="11444240" cy="83156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3856" y="3084803"/>
            <a:ext cx="11444240" cy="415348"/>
          </a:xfrm>
        </p:spPr>
        <p:txBody>
          <a:bodyPr anchor="ctr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50980" y="3607788"/>
            <a:ext cx="11444240" cy="82217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Text Box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9AEA-CB76-43D0-9C79-433A0BD7A62F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  <p:sp>
        <p:nvSpPr>
          <p:cNvPr id="8" name="Segnaposto testo 4"/>
          <p:cNvSpPr>
            <a:spLocks noGrp="1"/>
          </p:cNvSpPr>
          <p:nvPr>
            <p:ph type="body" sz="quarter" idx="11"/>
          </p:nvPr>
        </p:nvSpPr>
        <p:spPr>
          <a:xfrm>
            <a:off x="343849" y="4761212"/>
            <a:ext cx="11444240" cy="415348"/>
          </a:xfrm>
        </p:spPr>
        <p:txBody>
          <a:bodyPr anchor="ctr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  <p:sp>
        <p:nvSpPr>
          <p:cNvPr id="9" name="Segnaposto contenuto 5"/>
          <p:cNvSpPr>
            <a:spLocks noGrp="1"/>
          </p:cNvSpPr>
          <p:nvPr>
            <p:ph sz="quarter" idx="12"/>
          </p:nvPr>
        </p:nvSpPr>
        <p:spPr>
          <a:xfrm>
            <a:off x="387920" y="5242632"/>
            <a:ext cx="11444240" cy="82217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96716956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95360" y="126266"/>
            <a:ext cx="10492736" cy="724038"/>
          </a:xfrm>
        </p:spPr>
        <p:txBody>
          <a:bodyPr/>
          <a:lstStyle>
            <a:lvl1pPr>
              <a:defRPr sz="2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ctr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4488873"/>
            <a:ext cx="5389033" cy="163729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Text Box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9AEA-CB76-43D0-9C79-433A0BD7A62F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330633088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Text Box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74176-BCCC-486B-A171-1F9E4AE4140E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241475345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/>
          </p:cNvSpPr>
          <p:nvPr userDrawn="1"/>
        </p:nvSpPr>
        <p:spPr bwMode="auto">
          <a:xfrm>
            <a:off x="380621" y="282575"/>
            <a:ext cx="541868" cy="406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it-IT" b="1" dirty="0">
              <a:ln>
                <a:solidFill>
                  <a:prstClr val="white">
                    <a:lumMod val="95000"/>
                  </a:prstClr>
                </a:solidFill>
              </a:ln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36134" y="98426"/>
            <a:ext cx="10621433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it-IT" altLang="it-IT" dirty="0">
              <a:sym typeface="Verdana" panose="020B0604030504040204" pitchFamily="34" charset="0"/>
            </a:endParaRP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8667" y="1401763"/>
            <a:ext cx="11497733" cy="499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t-IT" dirty="0"/>
              <a:t>Fare </a:t>
            </a:r>
            <a:r>
              <a:rPr lang="en-US" altLang="it-IT" dirty="0" err="1"/>
              <a:t>clic</a:t>
            </a:r>
            <a:r>
              <a:rPr lang="en-US" altLang="it-IT" dirty="0"/>
              <a:t> per </a:t>
            </a:r>
            <a:r>
              <a:rPr lang="en-US" altLang="it-IT" dirty="0" err="1"/>
              <a:t>modificare</a:t>
            </a:r>
            <a:r>
              <a:rPr lang="en-US" altLang="it-IT" dirty="0"/>
              <a:t> </a:t>
            </a:r>
            <a:r>
              <a:rPr lang="en-US" altLang="it-IT" dirty="0" err="1"/>
              <a:t>gli</a:t>
            </a:r>
            <a:r>
              <a:rPr lang="en-US" altLang="it-IT" dirty="0"/>
              <a:t> </a:t>
            </a:r>
            <a:r>
              <a:rPr lang="en-US" altLang="it-IT" dirty="0" err="1"/>
              <a:t>stili</a:t>
            </a:r>
            <a:r>
              <a:rPr lang="en-US" altLang="it-IT" dirty="0"/>
              <a:t> del </a:t>
            </a:r>
            <a:r>
              <a:rPr lang="en-US" altLang="it-IT" dirty="0" err="1"/>
              <a:t>testo</a:t>
            </a:r>
            <a:r>
              <a:rPr lang="en-US" altLang="it-IT" dirty="0"/>
              <a:t> </a:t>
            </a:r>
            <a:r>
              <a:rPr lang="en-US" altLang="it-IT" dirty="0" err="1"/>
              <a:t>dello</a:t>
            </a:r>
            <a:r>
              <a:rPr lang="en-US" altLang="it-IT" dirty="0"/>
              <a:t> schema</a:t>
            </a:r>
          </a:p>
          <a:p>
            <a:pPr lvl="1"/>
            <a:r>
              <a:rPr lang="en-US" altLang="it-IT" dirty="0"/>
              <a:t>Secondo </a:t>
            </a:r>
            <a:r>
              <a:rPr lang="en-US" altLang="it-IT" dirty="0" err="1"/>
              <a:t>livello</a:t>
            </a:r>
            <a:endParaRPr lang="en-US" altLang="it-IT" dirty="0"/>
          </a:p>
          <a:p>
            <a:pPr lvl="2"/>
            <a:r>
              <a:rPr lang="en-US" altLang="it-IT" dirty="0" err="1"/>
              <a:t>Terzo</a:t>
            </a:r>
            <a:r>
              <a:rPr lang="en-US" altLang="it-IT" dirty="0"/>
              <a:t> </a:t>
            </a:r>
            <a:r>
              <a:rPr lang="en-US" altLang="it-IT" dirty="0" err="1"/>
              <a:t>livello</a:t>
            </a:r>
            <a:endParaRPr lang="en-US" altLang="it-IT" dirty="0"/>
          </a:p>
          <a:p>
            <a:pPr lvl="3"/>
            <a:r>
              <a:rPr lang="en-US" altLang="it-IT" dirty="0">
                <a:sym typeface="Verdana" panose="020B0604030504040204" pitchFamily="34" charset="0"/>
              </a:rPr>
              <a:t>Quarto </a:t>
            </a:r>
            <a:r>
              <a:rPr lang="en-US" altLang="it-IT" dirty="0" err="1">
                <a:sym typeface="Verdana" panose="020B0604030504040204" pitchFamily="34" charset="0"/>
              </a:rPr>
              <a:t>livello</a:t>
            </a:r>
            <a:endParaRPr lang="en-US" altLang="it-IT" dirty="0">
              <a:sym typeface="Verdana" panose="020B0604030504040204" pitchFamily="34" charset="0"/>
            </a:endParaRPr>
          </a:p>
          <a:p>
            <a:pPr lvl="4"/>
            <a:r>
              <a:rPr lang="en-US" altLang="it-IT" dirty="0" err="1">
                <a:sym typeface="Verdana" panose="020B0604030504040204" pitchFamily="34" charset="0"/>
              </a:rPr>
              <a:t>Quinto</a:t>
            </a:r>
            <a:r>
              <a:rPr lang="en-US" altLang="it-IT" dirty="0">
                <a:sym typeface="Verdana" panose="020B0604030504040204" pitchFamily="34" charset="0"/>
              </a:rPr>
              <a:t> </a:t>
            </a:r>
            <a:r>
              <a:rPr lang="en-US" altLang="it-IT" dirty="0" err="1">
                <a:sym typeface="Verdana" panose="020B0604030504040204" pitchFamily="34" charset="0"/>
              </a:rPr>
              <a:t>livello</a:t>
            </a:r>
            <a:endParaRPr lang="en-US" altLang="it-IT" dirty="0">
              <a:sym typeface="Verdana" panose="020B0604030504040204" pitchFamily="34" charset="0"/>
            </a:endParaRPr>
          </a:p>
        </p:txBody>
      </p:sp>
      <p:sp>
        <p:nvSpPr>
          <p:cNvPr id="1030" name="Text Box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8401" y="6530686"/>
            <a:ext cx="503767" cy="244475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08080"/>
                </a:solidFill>
                <a:latin typeface="Calibri Bold" panose="020F0702030404030204" pitchFamily="34" charset="0"/>
                <a:sym typeface="Calibri Bold" panose="020F07020304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D8451D-E150-43CB-AEA5-F14C3C3CB109}" type="slidenum">
              <a:rPr lang="en-US" alt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it-IT" dirty="0"/>
          </a:p>
        </p:txBody>
      </p:sp>
      <p:sp>
        <p:nvSpPr>
          <p:cNvPr id="2054" name="Rectangle 8"/>
          <p:cNvSpPr>
            <a:spLocks/>
          </p:cNvSpPr>
          <p:nvPr userDrawn="1"/>
        </p:nvSpPr>
        <p:spPr bwMode="auto">
          <a:xfrm>
            <a:off x="338667" y="908050"/>
            <a:ext cx="11520000" cy="3254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it-IT" sz="2400" dirty="0">
              <a:solidFill>
                <a:srgbClr val="000000"/>
              </a:solidFill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39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hf hdr="0" ftr="0" dt="0"/>
  <p:txStyles>
    <p:titleStyle>
      <a:lvl1pPr marL="360363" indent="-360363" algn="l" rtl="0" eaLnBrk="0" fontAlgn="base" hangingPunct="0">
        <a:spcBef>
          <a:spcPct val="0"/>
        </a:spcBef>
        <a:spcAft>
          <a:spcPct val="0"/>
        </a:spcAft>
        <a:defRPr b="1" cap="small" baseline="0">
          <a:solidFill>
            <a:schemeClr val="tx1">
              <a:lumMod val="75000"/>
              <a:lumOff val="25000"/>
            </a:schemeClr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  <a:sym typeface="Verdana" pitchFamily="34" charset="0"/>
        </a:defRPr>
      </a:lvl1pPr>
      <a:lvl2pPr marL="39688" indent="-39688"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2060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ヒラギノ角ゴ ProN W6" charset="-128"/>
          <a:cs typeface="Arial" charset="0"/>
          <a:sym typeface="Verdana" panose="020B0604030504040204" pitchFamily="34" charset="0"/>
        </a:defRPr>
      </a:lvl2pPr>
      <a:lvl3pPr marL="39688" indent="-39688"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2060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ヒラギノ角ゴ ProN W6" charset="-128"/>
          <a:cs typeface="Arial" charset="0"/>
          <a:sym typeface="Verdana" panose="020B0604030504040204" pitchFamily="34" charset="0"/>
        </a:defRPr>
      </a:lvl3pPr>
      <a:lvl4pPr marL="39688" indent="-39688"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2060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ヒラギノ角ゴ ProN W6" charset="-128"/>
          <a:cs typeface="Arial" charset="0"/>
          <a:sym typeface="Verdana" panose="020B0604030504040204" pitchFamily="34" charset="0"/>
        </a:defRPr>
      </a:lvl4pPr>
      <a:lvl5pPr marL="39688" indent="-39688"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2060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ヒラギノ角ゴ ProN W6" charset="-128"/>
          <a:cs typeface="Arial" charset="0"/>
          <a:sym typeface="Verdana" panose="020B0604030504040204" pitchFamily="34" charset="0"/>
        </a:defRPr>
      </a:lvl5pPr>
      <a:lvl6pPr marL="496888" indent="-39688" algn="l" rtl="0" fontAlgn="base">
        <a:spcBef>
          <a:spcPct val="0"/>
        </a:spcBef>
        <a:spcAft>
          <a:spcPct val="0"/>
        </a:spcAft>
        <a:defRPr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ヒラギノ角ゴ ProN W6" charset="-128"/>
          <a:cs typeface="Arial" charset="0"/>
          <a:sym typeface="Verdana" pitchFamily="34" charset="0"/>
        </a:defRPr>
      </a:lvl6pPr>
      <a:lvl7pPr marL="954088" indent="-39688" algn="l" rtl="0" fontAlgn="base">
        <a:spcBef>
          <a:spcPct val="0"/>
        </a:spcBef>
        <a:spcAft>
          <a:spcPct val="0"/>
        </a:spcAft>
        <a:defRPr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ヒラギノ角ゴ ProN W6" charset="-128"/>
          <a:cs typeface="Arial" charset="0"/>
          <a:sym typeface="Verdana" pitchFamily="34" charset="0"/>
        </a:defRPr>
      </a:lvl7pPr>
      <a:lvl8pPr marL="1411288" indent="-39688" algn="l" rtl="0" fontAlgn="base">
        <a:spcBef>
          <a:spcPct val="0"/>
        </a:spcBef>
        <a:spcAft>
          <a:spcPct val="0"/>
        </a:spcAft>
        <a:defRPr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ヒラギノ角ゴ ProN W6" charset="-128"/>
          <a:cs typeface="Arial" charset="0"/>
          <a:sym typeface="Verdana" pitchFamily="34" charset="0"/>
        </a:defRPr>
      </a:lvl8pPr>
      <a:lvl9pPr marL="1868488" indent="-39688" algn="l" rtl="0" fontAlgn="base">
        <a:spcBef>
          <a:spcPct val="0"/>
        </a:spcBef>
        <a:spcAft>
          <a:spcPct val="0"/>
        </a:spcAft>
        <a:defRPr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ヒラギノ角ゴ ProN W6" charset="-128"/>
          <a:cs typeface="Arial" charset="0"/>
          <a:sym typeface="Verdana" pitchFamily="34" charset="0"/>
        </a:defRPr>
      </a:lvl9pPr>
    </p:titleStyle>
    <p:bodyStyle>
      <a:lvl1pPr marL="0" indent="0" algn="just" rtl="0" eaLnBrk="0" fontAlgn="base" hangingPunct="0">
        <a:spcBef>
          <a:spcPts val="800"/>
        </a:spcBef>
        <a:spcAft>
          <a:spcPct val="0"/>
        </a:spcAft>
        <a:defRPr sz="1600">
          <a:solidFill>
            <a:srgbClr val="002060"/>
          </a:solidFill>
          <a:latin typeface="+mn-lt"/>
          <a:ea typeface="+mn-ea"/>
          <a:cs typeface="+mn-cs"/>
        </a:defRPr>
      </a:lvl1pPr>
      <a:lvl2pPr marL="665163" indent="-168275" algn="just" rtl="0" eaLnBrk="0" fontAlgn="base" hangingPunct="0">
        <a:spcBef>
          <a:spcPts val="800"/>
        </a:spcBef>
        <a:spcAft>
          <a:spcPct val="0"/>
        </a:spcAft>
        <a:buChar char="–"/>
        <a:defRPr sz="1600">
          <a:solidFill>
            <a:srgbClr val="002060"/>
          </a:solidFill>
          <a:latin typeface="+mn-lt"/>
          <a:ea typeface="+mn-ea"/>
          <a:cs typeface="+mn-cs"/>
        </a:defRPr>
      </a:lvl2pPr>
      <a:lvl3pPr marL="1146175" indent="-192088" algn="just" rtl="0" eaLnBrk="0" fontAlgn="base" hangingPunct="0">
        <a:spcBef>
          <a:spcPts val="700"/>
        </a:spcBef>
        <a:spcAft>
          <a:spcPct val="0"/>
        </a:spcAft>
        <a:buChar char="»"/>
        <a:defRPr sz="1600">
          <a:solidFill>
            <a:srgbClr val="002060"/>
          </a:solidFill>
          <a:latin typeface="+mn-lt"/>
          <a:ea typeface="+mn-ea"/>
          <a:cs typeface="+mn-cs"/>
        </a:defRPr>
      </a:lvl3pPr>
      <a:lvl4pPr marL="1528763" indent="-117475" algn="just" rtl="0" eaLnBrk="0" fontAlgn="base" hangingPunct="0">
        <a:spcBef>
          <a:spcPts val="700"/>
        </a:spcBef>
        <a:spcAft>
          <a:spcPct val="0"/>
        </a:spcAft>
        <a:buChar char="»"/>
        <a:defRPr sz="1600">
          <a:solidFill>
            <a:srgbClr val="002060"/>
          </a:solidFill>
          <a:latin typeface="+mn-lt"/>
          <a:ea typeface="+mn-ea"/>
          <a:cs typeface="+mn-cs"/>
          <a:sym typeface="Verdana" panose="020B0604030504040204" pitchFamily="34" charset="0"/>
        </a:defRPr>
      </a:lvl4pPr>
      <a:lvl5pPr marL="1997075" indent="-128588" algn="just" rtl="0" eaLnBrk="0" fontAlgn="base" hangingPunct="0">
        <a:spcBef>
          <a:spcPts val="700"/>
        </a:spcBef>
        <a:spcAft>
          <a:spcPct val="0"/>
        </a:spcAft>
        <a:buChar char="»"/>
        <a:defRPr sz="1600">
          <a:solidFill>
            <a:srgbClr val="002060"/>
          </a:solidFill>
          <a:latin typeface="+mn-lt"/>
          <a:ea typeface="+mn-ea"/>
          <a:cs typeface="+mn-cs"/>
          <a:sym typeface="Verdana" panose="020B0604030504040204" pitchFamily="34" charset="0"/>
        </a:defRPr>
      </a:lvl5pPr>
      <a:lvl6pPr marL="2454275" indent="-128588" algn="just" rtl="0" fontAlgn="base">
        <a:spcBef>
          <a:spcPts val="700"/>
        </a:spcBef>
        <a:spcAft>
          <a:spcPct val="0"/>
        </a:spcAft>
        <a:buChar char="»"/>
        <a:defRPr sz="1400">
          <a:solidFill>
            <a:srgbClr val="1C1C1C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  <a:sym typeface="Verdana" pitchFamily="34" charset="0"/>
        </a:defRPr>
      </a:lvl6pPr>
      <a:lvl7pPr marL="2911475" indent="-128588" algn="just" rtl="0" fontAlgn="base">
        <a:spcBef>
          <a:spcPts val="700"/>
        </a:spcBef>
        <a:spcAft>
          <a:spcPct val="0"/>
        </a:spcAft>
        <a:buChar char="»"/>
        <a:defRPr sz="1400">
          <a:solidFill>
            <a:srgbClr val="1C1C1C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  <a:sym typeface="Verdana" pitchFamily="34" charset="0"/>
        </a:defRPr>
      </a:lvl7pPr>
      <a:lvl8pPr marL="3368675" indent="-128588" algn="just" rtl="0" fontAlgn="base">
        <a:spcBef>
          <a:spcPts val="700"/>
        </a:spcBef>
        <a:spcAft>
          <a:spcPct val="0"/>
        </a:spcAft>
        <a:buChar char="»"/>
        <a:defRPr sz="1400">
          <a:solidFill>
            <a:srgbClr val="1C1C1C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  <a:sym typeface="Verdana" pitchFamily="34" charset="0"/>
        </a:defRPr>
      </a:lvl8pPr>
      <a:lvl9pPr marL="3825875" indent="-128588" algn="just" rtl="0" fontAlgn="base">
        <a:spcBef>
          <a:spcPts val="700"/>
        </a:spcBef>
        <a:spcAft>
          <a:spcPct val="0"/>
        </a:spcAft>
        <a:buChar char="»"/>
        <a:defRPr sz="1400">
          <a:solidFill>
            <a:srgbClr val="1C1C1C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  <a:sym typeface="Verdana" pitchFamily="34" charset="0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830423" y="1651519"/>
            <a:ext cx="10363200" cy="1988524"/>
          </a:xfrm>
        </p:spPr>
        <p:txBody>
          <a:bodyPr/>
          <a:lstStyle/>
          <a:p>
            <a:r>
              <a:rPr lang="it-IT" dirty="0"/>
              <a:t>PROJECT MANAGEMENT PROFESSIONAL</a:t>
            </a:r>
            <a:br>
              <a:rPr lang="it-IT" dirty="0"/>
            </a:br>
            <a:br>
              <a:rPr lang="it-IT" dirty="0"/>
            </a:br>
            <a:r>
              <a:rPr lang="it-IT" dirty="0"/>
              <a:t>progetto: </a:t>
            </a:r>
            <a:r>
              <a:rPr lang="it-IT" u="sng" dirty="0"/>
              <a:t> _____________                       </a:t>
            </a:r>
            <a:endParaRPr lang="it-IT" u="sng" cap="small" dirty="0"/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2895600" y="4674637"/>
            <a:ext cx="6400800" cy="1154664"/>
          </a:xfrm>
        </p:spPr>
        <p:txBody>
          <a:bodyPr/>
          <a:lstStyle/>
          <a:p>
            <a:r>
              <a:rPr lang="it-IT" b="1" u="sng" dirty="0"/>
              <a:t>Presentazione a cura di Nome e Cognome</a:t>
            </a:r>
            <a:endParaRPr lang="it-IT" dirty="0"/>
          </a:p>
          <a:p>
            <a:r>
              <a:rPr lang="it-IT" dirty="0"/>
              <a:t>Giorno mese anno</a:t>
            </a:r>
          </a:p>
        </p:txBody>
      </p:sp>
    </p:spTree>
    <p:extLst>
      <p:ext uri="{BB962C8B-B14F-4D97-AF65-F5344CB8AC3E}">
        <p14:creationId xmlns:p14="http://schemas.microsoft.com/office/powerpoint/2010/main" val="209774618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Lessons Learned 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Sono gli eventi che sono accaduti e che ci hanno insegnato qualche cosa. Riportare l’elenco delle lezioni apprese.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9CCFF9-E02C-4D8D-A041-AC58F1172305}" type="slidenum">
              <a:rPr lang="en-US" altLang="it-IT" smtClean="0"/>
              <a:pPr>
                <a:defRPr/>
              </a:pPr>
              <a:t>10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2350680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obiettivi raggiunti 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Riportare </a:t>
            </a:r>
            <a:r>
              <a:rPr lang="it-IT"/>
              <a:t>gli scostamenti </a:t>
            </a:r>
            <a:r>
              <a:rPr lang="it-IT" dirty="0"/>
              <a:t>rispetto agli obiettivi definiti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9CCFF9-E02C-4D8D-A041-AC58F1172305}" type="slidenum">
              <a:rPr lang="en-US" altLang="it-IT" smtClean="0"/>
              <a:pPr>
                <a:defRPr/>
              </a:pPr>
              <a:t>11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372744323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Documentazione di Progetto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Elenco dei documenti di progetto che vengono allegati: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/>
              <a:t>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/>
              <a:t> 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9CCFF9-E02C-4D8D-A041-AC58F1172305}" type="slidenum">
              <a:rPr lang="en-US" altLang="it-IT" smtClean="0"/>
              <a:pPr>
                <a:defRPr/>
              </a:pPr>
              <a:t>12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320325864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Indice</a:t>
            </a:r>
            <a:endParaRPr lang="en-GB" dirty="0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it-IT" b="1" dirty="0"/>
              <a:t>Contesto di riferimento del progetto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/>
              <a:t>Il project scope del progetto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/>
              <a:t>Gli obiettivi di qualità costo e tempo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/>
              <a:t>Il gantt chart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/>
              <a:t>L’organizzazione del progetto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/>
              <a:t>Gli stakeholders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/>
              <a:t>Il risk management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/>
              <a:t>Le lessons learned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/>
              <a:t>Obiettivi raggiunti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/>
              <a:t>Documenti e presentazioni fatte per il cliente</a:t>
            </a:r>
          </a:p>
          <a:p>
            <a:pPr marL="285750" indent="-285750">
              <a:lnSpc>
                <a:spcPts val="1400"/>
              </a:lnSpc>
              <a:buFont typeface="Wingdings" panose="05000000000000000000" pitchFamily="2" charset="2"/>
              <a:buChar char="q"/>
            </a:pPr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9CCFF9-E02C-4D8D-A041-AC58F1172305}" type="slidenum">
              <a:rPr lang="en-US" altLang="it-IT" smtClean="0"/>
              <a:pPr>
                <a:defRPr/>
              </a:pPr>
              <a:t>2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73226326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Contesto di riferimento del progetto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Tipologia di progetto</a:t>
            </a:r>
            <a:r>
              <a:rPr lang="it-IT" dirty="0"/>
              <a:t>: il progetto appartiene alla tipologia dei progetti reddituali per un cliente, l’importo è stato di </a:t>
            </a:r>
            <a:r>
              <a:rPr lang="it-IT" dirty="0" err="1"/>
              <a:t>xxxk</a:t>
            </a:r>
            <a:r>
              <a:rPr lang="it-IT" dirty="0"/>
              <a:t> € di fatturato, oppure appartiene all’insieme dei progetti non reddituali e l’investimento è pari a </a:t>
            </a:r>
            <a:r>
              <a:rPr lang="it-IT" dirty="0" err="1"/>
              <a:t>xxxk</a:t>
            </a:r>
            <a:r>
              <a:rPr lang="it-IT" dirty="0"/>
              <a:t> €.</a:t>
            </a:r>
          </a:p>
          <a:p>
            <a:endParaRPr lang="it-IT" dirty="0"/>
          </a:p>
          <a:p>
            <a:r>
              <a:rPr lang="it-IT" b="1" dirty="0"/>
              <a:t>Complessità del contesto in cui si sviluppa il progetto: </a:t>
            </a:r>
            <a:r>
              <a:rPr lang="it-IT" dirty="0"/>
              <a:t>Contenuto da sviluppare in poco tempo, innovazione del progetto, skill utilizzate, difficoltà gestionale dovuta a molteplici interlocutori, legame con il piano strategico, legame con la competitività dell’azienda, …</a:t>
            </a:r>
          </a:p>
          <a:p>
            <a:endParaRPr lang="it-IT" dirty="0"/>
          </a:p>
          <a:p>
            <a:r>
              <a:rPr lang="it-IT" b="1" dirty="0"/>
              <a:t>Organizzazione</a:t>
            </a:r>
            <a:r>
              <a:rPr lang="it-IT" dirty="0"/>
              <a:t>: presenza di interlocutori ben definiti ed identificati o presenza di molteplici interlocutori non definiti ed in fase di evoluzione</a:t>
            </a:r>
          </a:p>
          <a:p>
            <a:endParaRPr lang="it-IT" dirty="0"/>
          </a:p>
          <a:p>
            <a:r>
              <a:rPr lang="it-IT" b="1" dirty="0"/>
              <a:t>Formalismi richiesti: </a:t>
            </a:r>
            <a:r>
              <a:rPr lang="it-IT" dirty="0"/>
              <a:t>adozione di standard del cliente per i sal o per altra documentazione da seguire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9CCFF9-E02C-4D8D-A041-AC58F1172305}" type="slidenum">
              <a:rPr lang="en-US" altLang="it-IT" smtClean="0"/>
              <a:pPr>
                <a:defRPr/>
              </a:pPr>
              <a:t>3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364699827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Project Scope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Descrizione generale del progetto:</a:t>
            </a:r>
          </a:p>
          <a:p>
            <a:endParaRPr lang="it-IT" dirty="0"/>
          </a:p>
          <a:p>
            <a:pPr algn="ctr"/>
            <a:r>
              <a:rPr lang="it-IT" dirty="0"/>
              <a:t>«Il progetto [NOME PROGETTO] ha la finalità di [SPECIFICO]  e rientra nelle attività/strategia aziendale di [REALISTICO] . </a:t>
            </a:r>
          </a:p>
          <a:p>
            <a:pPr algn="ctr"/>
            <a:r>
              <a:rPr lang="it-IT" dirty="0"/>
              <a:t>Le competenze/risorse necessarie per realizzare il progetto sono [RAGGIUNGIBILE] ed i risultati ottenibili sono quantificabili in [MISURABILE]. Il completamento del progetto deve avvenire entro il [TEMPIFICATO] »</a:t>
            </a:r>
          </a:p>
          <a:p>
            <a:pPr algn="ctr"/>
            <a:endParaRPr lang="it-IT" dirty="0"/>
          </a:p>
          <a:p>
            <a:pPr algn="l"/>
            <a:endParaRPr lang="it-IT" dirty="0"/>
          </a:p>
          <a:p>
            <a:pPr algn="l"/>
            <a:r>
              <a:rPr lang="it-IT" dirty="0"/>
              <a:t>Altri </a:t>
            </a:r>
            <a:r>
              <a:rPr lang="it-IT" b="1" dirty="0"/>
              <a:t>bisogni latenti </a:t>
            </a:r>
            <a:r>
              <a:rPr lang="it-IT" dirty="0"/>
              <a:t>da soddisfare: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it-IT" dirty="0"/>
              <a:t>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it-IT" dirty="0"/>
              <a:t>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it-IT" dirty="0"/>
              <a:t> 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9CCFF9-E02C-4D8D-A041-AC58F1172305}" type="slidenum">
              <a:rPr lang="en-US" altLang="it-IT" smtClean="0"/>
              <a:pPr>
                <a:defRPr/>
              </a:pPr>
              <a:t>4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172889523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it-IT" dirty="0"/>
              <a:t>Gli obiettivi di qualità costo e tempo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338668" y="1401763"/>
            <a:ext cx="5225553" cy="4997450"/>
          </a:xfrm>
        </p:spPr>
        <p:txBody>
          <a:bodyPr/>
          <a:lstStyle/>
          <a:p>
            <a:r>
              <a:rPr lang="it-IT" dirty="0"/>
              <a:t>Qualità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Costo</a:t>
            </a:r>
          </a:p>
          <a:p>
            <a:r>
              <a:rPr lang="it-IT" dirty="0"/>
              <a:t>280 ore uomo</a:t>
            </a:r>
          </a:p>
          <a:p>
            <a:r>
              <a:rPr lang="it-IT" dirty="0"/>
              <a:t>…..  Materiali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Tempo </a:t>
            </a:r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9CCFF9-E02C-4D8D-A041-AC58F1172305}" type="slidenum">
              <a:rPr lang="en-US" altLang="it-IT" smtClean="0"/>
              <a:pPr>
                <a:defRPr/>
              </a:pPr>
              <a:t>5</a:t>
            </a:fld>
            <a:endParaRPr lang="en-US" altLang="it-IT" dirty="0"/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719647"/>
              </p:ext>
            </p:extLst>
          </p:nvPr>
        </p:nvGraphicFramePr>
        <p:xfrm>
          <a:off x="6029788" y="1401763"/>
          <a:ext cx="5802380" cy="4851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025569" imgH="5874996" progId="Excel.Sheet.12">
                  <p:embed/>
                </p:oleObj>
              </mc:Choice>
              <mc:Fallback>
                <p:oleObj name="Worksheet" r:id="rId2" imgW="7025569" imgH="587499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29788" y="1401763"/>
                        <a:ext cx="5802380" cy="4851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270643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Gantt Chart</a:t>
            </a: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Inserire il gantt dell’offerta o quello di dettaglio per macro fasi di realizzazione 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9CCFF9-E02C-4D8D-A041-AC58F1172305}" type="slidenum">
              <a:rPr lang="en-US" altLang="it-IT" smtClean="0"/>
              <a:pPr>
                <a:defRPr/>
              </a:pPr>
              <a:t>6</a:t>
            </a:fld>
            <a:endParaRPr lang="en-US" alt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663664"/>
              </p:ext>
            </p:extLst>
          </p:nvPr>
        </p:nvGraphicFramePr>
        <p:xfrm>
          <a:off x="338667" y="1920680"/>
          <a:ext cx="11586876" cy="3957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877335" imgH="3032586" progId="Excel.Sheet.12">
                  <p:embed/>
                </p:oleObj>
              </mc:Choice>
              <mc:Fallback>
                <p:oleObj name="Worksheet" r:id="rId2" imgW="8877335" imgH="303258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8667" y="1920680"/>
                        <a:ext cx="11586876" cy="39576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364974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Organizzazione del progetto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9CCFF9-E02C-4D8D-A041-AC58F1172305}" type="slidenum">
              <a:rPr lang="en-US" altLang="it-IT" smtClean="0"/>
              <a:pPr>
                <a:defRPr/>
              </a:pPr>
              <a:t>7</a:t>
            </a:fld>
            <a:endParaRPr lang="en-US" alt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CLIENTE:</a:t>
            </a:r>
          </a:p>
          <a:p>
            <a:pPr lvl="1"/>
            <a:r>
              <a:rPr lang="it-IT" dirty="0"/>
              <a:t>COMMITTENTE:</a:t>
            </a:r>
          </a:p>
          <a:p>
            <a:pPr lvl="1"/>
            <a:r>
              <a:rPr lang="it-IT" dirty="0"/>
              <a:t>UTENTE:</a:t>
            </a:r>
          </a:p>
          <a:p>
            <a:r>
              <a:rPr lang="it-IT" dirty="0"/>
              <a:t>AZIENDA:</a:t>
            </a:r>
          </a:p>
          <a:p>
            <a:pPr lvl="1"/>
            <a:r>
              <a:rPr lang="it-IT" dirty="0"/>
              <a:t>PROJECT SPONSOR:</a:t>
            </a:r>
          </a:p>
          <a:p>
            <a:pPr lvl="1"/>
            <a:r>
              <a:rPr lang="it-IT" dirty="0"/>
              <a:t>PROJECT MANAGER:</a:t>
            </a:r>
          </a:p>
          <a:p>
            <a:pPr lvl="1"/>
            <a:r>
              <a:rPr lang="it-IT" dirty="0"/>
              <a:t>TEAM MEMBER:</a:t>
            </a:r>
          </a:p>
          <a:p>
            <a:endParaRPr lang="it-IT" dirty="0"/>
          </a:p>
          <a:p>
            <a:r>
              <a:rPr lang="it-IT" dirty="0"/>
              <a:t>MODALITA’ OPERATIVE DI GESTIONE DEL PROGETTO: </a:t>
            </a:r>
          </a:p>
          <a:p>
            <a:pPr marL="1008063" lvl="1" indent="-342900">
              <a:buFont typeface="Wingdings" panose="05000000000000000000" pitchFamily="2" charset="2"/>
              <a:buChar char="§"/>
            </a:pPr>
            <a:r>
              <a:rPr lang="it-IT" dirty="0"/>
              <a:t>Sal </a:t>
            </a:r>
          </a:p>
          <a:p>
            <a:pPr marL="1008063" lvl="1" indent="-342900">
              <a:buFont typeface="Wingdings" panose="05000000000000000000" pitchFamily="2" charset="2"/>
              <a:buChar char="§"/>
            </a:pPr>
            <a:r>
              <a:rPr lang="it-IT" dirty="0"/>
              <a:t>Incontri di coordinamento con cliente:</a:t>
            </a:r>
          </a:p>
          <a:p>
            <a:pPr marL="1008063" lvl="1" indent="-342900">
              <a:buFont typeface="Wingdings" panose="05000000000000000000" pitchFamily="2" charset="2"/>
              <a:buChar char="§"/>
            </a:pPr>
            <a:r>
              <a:rPr lang="it-IT" dirty="0"/>
              <a:t>Incontri di gestione interni tra board of director, project sponsor, project manager</a:t>
            </a:r>
          </a:p>
          <a:p>
            <a:pPr marL="1008063" lvl="1" indent="-342900">
              <a:buFont typeface="Wingdings" panose="05000000000000000000" pitchFamily="2" charset="2"/>
              <a:buChar char="§"/>
            </a:pPr>
            <a:r>
              <a:rPr lang="it-IT" dirty="0"/>
              <a:t>Altro:</a:t>
            </a:r>
          </a:p>
        </p:txBody>
      </p:sp>
    </p:spTree>
    <p:extLst>
      <p:ext uri="{BB962C8B-B14F-4D97-AF65-F5344CB8AC3E}">
        <p14:creationId xmlns:p14="http://schemas.microsoft.com/office/powerpoint/2010/main" val="275426815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it-IT" dirty="0"/>
              <a:t>Gli stakeholders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9CCFF9-E02C-4D8D-A041-AC58F1172305}" type="slidenum">
              <a:rPr lang="en-US" altLang="it-IT" smtClean="0"/>
              <a:pPr>
                <a:defRPr/>
              </a:pPr>
              <a:t>8</a:t>
            </a:fld>
            <a:endParaRPr lang="en-US" altLang="it-IT" dirty="0"/>
          </a:p>
        </p:txBody>
      </p:sp>
      <p:graphicFrame>
        <p:nvGraphicFramePr>
          <p:cNvPr id="2" name="Segnaposto contenut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719723"/>
              </p:ext>
            </p:extLst>
          </p:nvPr>
        </p:nvGraphicFramePr>
        <p:xfrm>
          <a:off x="338138" y="1401763"/>
          <a:ext cx="11498260" cy="4765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9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9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9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9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99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5722">
                <a:tc>
                  <a:txBody>
                    <a:bodyPr/>
                    <a:lstStyle/>
                    <a:p>
                      <a:r>
                        <a:rPr lang="it-IT" dirty="0"/>
                        <a:t>Stakeholder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Influenza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Importanza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Cosa</a:t>
                      </a:r>
                      <a:r>
                        <a:rPr lang="it-IT" baseline="0" dirty="0"/>
                        <a:t> comunicare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Quando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72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72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72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572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572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572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572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17953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Risk Management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Quali rischi sono stati identificati?</a:t>
            </a:r>
          </a:p>
          <a:p>
            <a:r>
              <a:rPr lang="it-IT" dirty="0"/>
              <a:t>Se sono stati identificati riportare elenco e probabilità di accadimento e gravità, per quelli molto alti (prodotto dei due valori) riportare la contromisura.</a:t>
            </a:r>
          </a:p>
          <a:p>
            <a:r>
              <a:rPr lang="it-IT" dirty="0"/>
              <a:t>Se non sono stati identificati spiegare perché non si è svolta analisi dei rischi o perché non si riportano.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9CCFF9-E02C-4D8D-A041-AC58F1172305}" type="slidenum">
              <a:rPr lang="en-US" altLang="it-IT" smtClean="0"/>
              <a:pPr>
                <a:defRPr/>
              </a:pPr>
              <a:t>9</a:t>
            </a:fld>
            <a:endParaRPr lang="en-US" altLang="it-IT" dirty="0"/>
          </a:p>
        </p:txBody>
      </p:sp>
      <p:graphicFrame>
        <p:nvGraphicFramePr>
          <p:cNvPr id="6" name="Segnaposto contenut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1562577"/>
              </p:ext>
            </p:extLst>
          </p:nvPr>
        </p:nvGraphicFramePr>
        <p:xfrm>
          <a:off x="338138" y="2967315"/>
          <a:ext cx="11498262" cy="3318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8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5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48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5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119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08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0028">
                <a:tc>
                  <a:txBody>
                    <a:bodyPr/>
                    <a:lstStyle/>
                    <a:p>
                      <a:r>
                        <a:rPr lang="it-IT" sz="1400" dirty="0"/>
                        <a:t>Rischio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Gravità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Prob</a:t>
                      </a:r>
                      <a:r>
                        <a:rPr lang="it-IT" sz="1400" dirty="0"/>
                        <a:t>. Accadimento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R.p.n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Contromisura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Nuovo</a:t>
                      </a:r>
                      <a:r>
                        <a:rPr lang="it-IT" sz="1400" baseline="0" dirty="0"/>
                        <a:t> </a:t>
                      </a:r>
                      <a:r>
                        <a:rPr lang="it-IT" sz="1400" baseline="0" dirty="0" err="1"/>
                        <a:t>R.p.n</a:t>
                      </a:r>
                      <a:r>
                        <a:rPr lang="it-IT" sz="1400" baseline="0" dirty="0"/>
                        <a:t>.</a:t>
                      </a:r>
                      <a:endParaRPr lang="it-I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28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2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2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2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02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28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028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83700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2_Title - Cen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2_Title - Center">
      <a:majorFont>
        <a:latin typeface="Calibri"/>
        <a:ea typeface="ヒラギノ角ゴ ProN W6"/>
        <a:cs typeface="Arial"/>
      </a:majorFont>
      <a:minorFont>
        <a:latin typeface="Calibri"/>
        <a:ea typeface="ヒラギノ角ゴ ProN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484</Words>
  <Application>Microsoft Office PowerPoint</Application>
  <PresentationFormat>Widescreen</PresentationFormat>
  <Paragraphs>98</Paragraphs>
  <Slides>12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Bold</vt:lpstr>
      <vt:lpstr>Wingdings</vt:lpstr>
      <vt:lpstr>2_Title - Center</vt:lpstr>
      <vt:lpstr>Worksheet</vt:lpstr>
      <vt:lpstr>PROJECT MANAGEMENT PROFESSIONAL  progetto:  _____________                       </vt:lpstr>
      <vt:lpstr>Indice</vt:lpstr>
      <vt:lpstr>Contesto di riferimento del progetto</vt:lpstr>
      <vt:lpstr>Project Scope</vt:lpstr>
      <vt:lpstr>Gli obiettivi di qualità costo e tempo</vt:lpstr>
      <vt:lpstr>Gantt Chart</vt:lpstr>
      <vt:lpstr>Organizzazione del progetto</vt:lpstr>
      <vt:lpstr>Gli stakeholders</vt:lpstr>
      <vt:lpstr>Risk Management</vt:lpstr>
      <vt:lpstr>Lessons Learned </vt:lpstr>
      <vt:lpstr>Gli obiettivi raggiunti </vt:lpstr>
      <vt:lpstr>Documentazione di Progetto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 PROFESSIONAL  progetto:</dc:title>
  <dc:creator>Account Microsoft</dc:creator>
  <cp:lastModifiedBy>p m</cp:lastModifiedBy>
  <cp:revision>9</cp:revision>
  <dcterms:created xsi:type="dcterms:W3CDTF">2021-06-21T16:52:34Z</dcterms:created>
  <dcterms:modified xsi:type="dcterms:W3CDTF">2026-02-23T18:32:03Z</dcterms:modified>
</cp:coreProperties>
</file>